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57" r:id="rId3"/>
    <p:sldId id="259" r:id="rId4"/>
    <p:sldId id="286" r:id="rId5"/>
    <p:sldId id="260" r:id="rId6"/>
    <p:sldId id="263" r:id="rId7"/>
    <p:sldId id="261" r:id="rId8"/>
    <p:sldId id="262" r:id="rId9"/>
    <p:sldId id="264" r:id="rId10"/>
    <p:sldId id="287" r:id="rId11"/>
    <p:sldId id="291" r:id="rId12"/>
    <p:sldId id="288" r:id="rId13"/>
    <p:sldId id="289" r:id="rId14"/>
    <p:sldId id="290" r:id="rId15"/>
    <p:sldId id="292" r:id="rId16"/>
    <p:sldId id="269" r:id="rId17"/>
    <p:sldId id="272" r:id="rId18"/>
    <p:sldId id="270" r:id="rId19"/>
    <p:sldId id="271" r:id="rId20"/>
    <p:sldId id="275" r:id="rId21"/>
    <p:sldId id="277" r:id="rId22"/>
    <p:sldId id="278" r:id="rId23"/>
    <p:sldId id="281" r:id="rId24"/>
    <p:sldId id="282" r:id="rId25"/>
    <p:sldId id="283" r:id="rId26"/>
    <p:sldId id="285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2012年 1月 3日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2012年 1月 3日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2012年 1月 3日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2012年 1月 3日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848600" cy="192722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en-US" altLang="ja-JP" sz="2200" dirty="0"/>
              <a:t>UK-Japan State of the Art Measurement of Poverty </a:t>
            </a:r>
            <a:r>
              <a:rPr lang="en-US" altLang="ja-JP" sz="2200" dirty="0" smtClean="0"/>
              <a:t>Seminar　　　　　　　　　　　　　　　　　　　　　　　IPSS</a:t>
            </a:r>
            <a:r>
              <a:rPr lang="en-US" altLang="ja-JP" sz="2200" dirty="0"/>
              <a:t>, Tokyo</a:t>
            </a:r>
            <a:r>
              <a:rPr lang="ja-JP" altLang="en-US" sz="2200" dirty="0"/>
              <a:t>，</a:t>
            </a:r>
            <a:r>
              <a:rPr lang="en-US" altLang="ja-JP" sz="2200" dirty="0"/>
              <a:t>Jan.6</a:t>
            </a:r>
            <a:r>
              <a:rPr lang="ja-JP" altLang="en-US" sz="2200" dirty="0"/>
              <a:t>　</a:t>
            </a:r>
            <a:r>
              <a:rPr lang="en-US" altLang="ja-JP" sz="2200" dirty="0"/>
              <a:t>2012</a:t>
            </a:r>
            <a:br>
              <a:rPr lang="en-US" altLang="ja-JP" sz="2200" dirty="0"/>
            </a:br>
            <a:r>
              <a:rPr lang="en-US" altLang="ja-JP" sz="3600" b="1" dirty="0" smtClean="0"/>
              <a:t>Poverty </a:t>
            </a:r>
            <a:r>
              <a:rPr lang="en-US" altLang="ja-JP" sz="3600" b="1" dirty="0"/>
              <a:t>and Social </a:t>
            </a:r>
            <a:r>
              <a:rPr lang="en-US" altLang="ja-JP" sz="3600" b="1" dirty="0" smtClean="0"/>
              <a:t>Exclusion      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 in </a:t>
            </a:r>
            <a:r>
              <a:rPr lang="en-US" altLang="ja-JP" sz="3600" b="1" dirty="0"/>
              <a:t> </a:t>
            </a:r>
            <a:r>
              <a:rPr lang="en-US" altLang="ja-JP" sz="3600" b="1" dirty="0" smtClean="0"/>
              <a:t>Japan</a:t>
            </a:r>
            <a:r>
              <a:rPr lang="en-US" altLang="ja-JP" sz="3600" b="1" dirty="0"/>
              <a:t/>
            </a:r>
            <a:br>
              <a:rPr lang="en-US" altLang="ja-JP" sz="3600" b="1" dirty="0"/>
            </a:br>
            <a:r>
              <a:rPr lang="en-US" altLang="ja-JP" sz="3600" b="1" dirty="0" smtClean="0"/>
              <a:t>  </a:t>
            </a:r>
            <a:r>
              <a:rPr lang="en-US" altLang="ja-JP" sz="3100" dirty="0" smtClean="0"/>
              <a:t>—</a:t>
            </a:r>
            <a:r>
              <a:rPr lang="en-US" altLang="ja-JP" sz="3100" dirty="0"/>
              <a:t>An Overview from the 1990</a:t>
            </a:r>
            <a:r>
              <a:rPr lang="en-US" altLang="ja-JP" sz="2200" dirty="0"/>
              <a:t>s</a:t>
            </a:r>
            <a:r>
              <a:rPr lang="en-US" altLang="ja-JP" sz="3100" dirty="0"/>
              <a:t> </a:t>
            </a:r>
            <a:r>
              <a:rPr lang="en-US" altLang="ja-JP" sz="3100" dirty="0" smtClean="0"/>
              <a:t>     </a:t>
            </a:r>
            <a:br>
              <a:rPr lang="en-US" altLang="ja-JP" sz="3100" dirty="0" smtClean="0"/>
            </a:br>
            <a:r>
              <a:rPr lang="en-US" altLang="ja-JP" sz="3100" dirty="0"/>
              <a:t> </a:t>
            </a:r>
            <a:r>
              <a:rPr lang="en-US" altLang="ja-JP" sz="3100" dirty="0" smtClean="0"/>
              <a:t>        and </a:t>
            </a:r>
            <a:r>
              <a:rPr lang="en-US" altLang="ja-JP" sz="3100" dirty="0"/>
              <a:t>Recent Policy </a:t>
            </a:r>
            <a:r>
              <a:rPr lang="en-US" altLang="ja-JP" sz="3100" dirty="0" smtClean="0"/>
              <a:t>Responses</a:t>
            </a:r>
            <a:endParaRPr lang="en-US" altLang="ja-JP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99338" y="4381500"/>
            <a:ext cx="7377189" cy="1752600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                      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                                           </a:t>
            </a:r>
            <a:r>
              <a:rPr kumimoji="1" lang="en-US" altLang="ja-JP" sz="3000" dirty="0" smtClean="0"/>
              <a:t>Masami </a:t>
            </a:r>
            <a:r>
              <a:rPr lang="en-US" altLang="ja-JP" sz="3000" dirty="0"/>
              <a:t>I</a:t>
            </a:r>
            <a:r>
              <a:rPr kumimoji="1" lang="en-US" altLang="ja-JP" sz="3000" dirty="0" smtClean="0"/>
              <a:t>wata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         Japan </a:t>
            </a:r>
            <a:r>
              <a:rPr lang="en-US" altLang="ja-JP" dirty="0"/>
              <a:t>w</a:t>
            </a:r>
            <a:r>
              <a:rPr lang="en-US" altLang="ja-JP" dirty="0" smtClean="0"/>
              <a:t>omen’s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63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420100" cy="952500"/>
          </a:xfrm>
        </p:spPr>
        <p:txBody>
          <a:bodyPr>
            <a:normAutofit fontScale="90000"/>
          </a:bodyPr>
          <a:lstStyle/>
          <a:p>
            <a:r>
              <a:rPr kumimoji="1" lang="en-US" altLang="ja-JP" sz="3100" dirty="0" smtClean="0"/>
              <a:t>Figure 4 Poverty rate by Age and Sex    </a:t>
            </a:r>
            <a:br>
              <a:rPr kumimoji="1" lang="en-US" altLang="ja-JP" sz="3100" dirty="0" smtClean="0"/>
            </a:br>
            <a:r>
              <a:rPr kumimoji="1" lang="en-US" altLang="ja-JP" sz="3100" dirty="0" smtClean="0"/>
              <a:t>                                </a:t>
            </a:r>
            <a:r>
              <a:rPr kumimoji="1" lang="en-US" altLang="ja-JP" sz="2700" dirty="0" smtClean="0"/>
              <a:t>1995 and 2010    </a:t>
            </a:r>
            <a:r>
              <a:rPr lang="en-US" altLang="ja-JP" sz="2700" dirty="0" smtClean="0"/>
              <a:t>individual base </a:t>
            </a:r>
            <a:endParaRPr kumimoji="1" lang="ja-JP" altLang="en-US" sz="2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6900" y="6413500"/>
            <a:ext cx="390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Source: </a:t>
            </a:r>
            <a:r>
              <a:rPr kumimoji="1" lang="en-US" altLang="ja-JP" dirty="0" smtClean="0"/>
              <a:t>Cabinet office=Abe (2)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695923"/>
            <a:ext cx="7461096" cy="4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5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Figure 5  poverty rate by Marital status     </a:t>
            </a:r>
            <a:br>
              <a:rPr kumimoji="1" lang="en-US" altLang="ja-JP" sz="2800" dirty="0" smtClean="0"/>
            </a:br>
            <a:r>
              <a:rPr lang="en-US" altLang="ja-JP" sz="2800" dirty="0"/>
              <a:t> </a:t>
            </a:r>
            <a:r>
              <a:rPr lang="en-US" altLang="ja-JP" sz="2800" dirty="0" smtClean="0"/>
              <a:t>                                              </a:t>
            </a:r>
            <a:r>
              <a:rPr lang="en-US" altLang="ja-JP" sz="2700" dirty="0" smtClean="0"/>
              <a:t> </a:t>
            </a:r>
            <a:r>
              <a:rPr kumimoji="1" lang="en-US" altLang="ja-JP" sz="2700" dirty="0" smtClean="0"/>
              <a:t>1995 and 2007</a:t>
            </a:r>
            <a:endParaRPr kumimoji="1" lang="ja-JP" altLang="en-US" sz="27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31471"/>
            <a:ext cx="6348186" cy="27842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4089400"/>
            <a:ext cx="5359400" cy="27686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101" y="6150429"/>
            <a:ext cx="241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Source: Cabinet office=Abe (2)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44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8384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Figure 6  Poverty rate by household type         </a:t>
            </a:r>
            <a:r>
              <a:rPr kumimoji="1" lang="en-US" altLang="ja-JP" sz="2400" dirty="0" smtClean="0"/>
              <a:t>working age(20〜64)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  2007 and 2010    individual base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0" y="2255719"/>
            <a:ext cx="8888790" cy="398212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56100" y="6432160"/>
            <a:ext cx="400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Source: Cabinet </a:t>
            </a:r>
            <a:r>
              <a:rPr kumimoji="1" lang="en-US" altLang="ja-JP" dirty="0"/>
              <a:t>office=Abe (2)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672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75149"/>
            <a:ext cx="8229600" cy="996651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Figure 7 Poverty rate by household type</a:t>
            </a:r>
            <a:br>
              <a:rPr kumimoji="1" lang="en-US" altLang="ja-JP" sz="2800" dirty="0" smtClean="0"/>
            </a:br>
            <a:r>
              <a:rPr lang="en-US" altLang="ja-JP" sz="2400" dirty="0"/>
              <a:t> </a:t>
            </a:r>
            <a:r>
              <a:rPr lang="en-US" altLang="ja-JP" sz="2400" dirty="0" smtClean="0"/>
              <a:t>                 ( elderly)   2007 and 2010  </a:t>
            </a:r>
            <a:r>
              <a:rPr lang="en-US" altLang="ja-JP" sz="2000" dirty="0" smtClean="0"/>
              <a:t>individual base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77" y="2144478"/>
            <a:ext cx="7331277" cy="38869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81500" y="6031457"/>
            <a:ext cx="381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Source: </a:t>
            </a:r>
            <a:r>
              <a:rPr kumimoji="1" lang="en-US" altLang="ja-JP" dirty="0" smtClean="0"/>
              <a:t>Cabinet </a:t>
            </a:r>
            <a:r>
              <a:rPr kumimoji="1" lang="en-US" altLang="ja-JP" dirty="0"/>
              <a:t>office=Abe (2)</a:t>
            </a:r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6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4290" y="582165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sz="2700" dirty="0" smtClean="0"/>
              <a:t>Figure 8  Poverty rate by education level and age group</a:t>
            </a:r>
            <a:br>
              <a:rPr kumimoji="1" lang="en-US" altLang="ja-JP" sz="2700" dirty="0" smtClean="0"/>
            </a:br>
            <a:r>
              <a:rPr kumimoji="1" lang="en-US" altLang="ja-JP" dirty="0" smtClean="0"/>
              <a:t>                                                       </a:t>
            </a:r>
            <a:r>
              <a:rPr lang="en-US" altLang="ja-JP" sz="2700" dirty="0" smtClean="0"/>
              <a:t>2010</a:t>
            </a:r>
            <a:endParaRPr kumimoji="1" lang="ja-JP" altLang="en-US" sz="27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0" y="1572765"/>
            <a:ext cx="7482118" cy="448513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267200" y="6140653"/>
            <a:ext cx="422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Source</a:t>
            </a:r>
            <a:r>
              <a:rPr kumimoji="1" lang="en-US" altLang="ja-JP" dirty="0"/>
              <a:t>: Cabinet office=Abe (2)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735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Figure 9 Poverty rate by Employment status                            </a:t>
            </a:r>
            <a:br>
              <a:rPr kumimoji="1" lang="en-US" altLang="ja-JP" sz="2800" dirty="0" smtClean="0"/>
            </a:br>
            <a:r>
              <a:rPr lang="en-US" altLang="ja-JP" sz="2800" dirty="0"/>
              <a:t> </a:t>
            </a:r>
            <a:r>
              <a:rPr lang="en-US" altLang="ja-JP" sz="2800" dirty="0" smtClean="0"/>
              <a:t>                                                                 </a:t>
            </a:r>
            <a:r>
              <a:rPr kumimoji="1" lang="en-US" altLang="ja-JP" sz="2000" dirty="0" smtClean="0"/>
              <a:t>2007 individual base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504463"/>
            <a:ext cx="6642100" cy="368983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06800" y="54229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Source: cabinet Office=Abe(1)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45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Characteristics of recent poverty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poverty in recent Japan is prevalent not only in the single-elderly and single-mother households but also in the working-age </a:t>
            </a:r>
            <a:r>
              <a:rPr lang="en-US" altLang="ja-JP" dirty="0" smtClean="0"/>
              <a:t>group.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poverty rate is notably increasing in single young people and children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It also related in marital status (unmarried)and lower educational level. 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688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Poverty Dynamics Studies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295402"/>
            <a:ext cx="709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Japanese researchers did not start undertaking longitudinal surveys </a:t>
            </a:r>
            <a:r>
              <a:rPr kumimoji="1" lang="en-US" altLang="ja-JP" dirty="0" smtClean="0"/>
              <a:t>until </a:t>
            </a:r>
            <a:r>
              <a:rPr kumimoji="1" lang="en-US" altLang="ja-JP" dirty="0"/>
              <a:t>recently</a:t>
            </a:r>
            <a:r>
              <a:rPr kumimoji="1" lang="en-US" altLang="ja-JP" dirty="0" smtClean="0"/>
              <a:t>. Some pioneering poverty dynamics studies has done by followings panel surveys.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8" y="2393874"/>
            <a:ext cx="8026400" cy="41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092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Women and poverty Experience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86401"/>
            <a:ext cx="8229600" cy="4876800"/>
          </a:xfrm>
        </p:spPr>
        <p:txBody>
          <a:bodyPr/>
          <a:lstStyle/>
          <a:p>
            <a:r>
              <a:rPr lang="en-US" altLang="ja-JP" sz="2000" dirty="0"/>
              <a:t>Iwata/</a:t>
            </a:r>
            <a:r>
              <a:rPr lang="en-US" altLang="ja-JP" sz="2000" dirty="0" err="1"/>
              <a:t>Hamamoto</a:t>
            </a:r>
            <a:r>
              <a:rPr lang="en-US" altLang="ja-JP" sz="2000" dirty="0"/>
              <a:t> extracted 12 years of  </a:t>
            </a:r>
            <a:r>
              <a:rPr lang="en-US" altLang="ja-JP" sz="2000" dirty="0" smtClean="0"/>
              <a:t>JPSC ’s </a:t>
            </a:r>
            <a:r>
              <a:rPr lang="en-US" altLang="ja-JP" sz="2000" dirty="0"/>
              <a:t>household income data from wave 2 to wave 13 (1994–2005) and outlined poverty experienced by females</a:t>
            </a:r>
            <a:r>
              <a:rPr lang="en-US" altLang="ja-JP" dirty="0"/>
              <a:t>.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18" y="4605707"/>
            <a:ext cx="5384800" cy="19431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18" y="2286000"/>
            <a:ext cx="6362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7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Ishii/Yamada’s Analysis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569721"/>
            <a:ext cx="79773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/>
              <a:t>Keio Household Panel Survey (KHPS), conducted by Keio </a:t>
            </a:r>
            <a:r>
              <a:rPr kumimoji="1" lang="en-US" altLang="ja-JP" dirty="0" smtClean="0"/>
              <a:t>University </a:t>
            </a:r>
            <a:r>
              <a:rPr kumimoji="1" lang="en-US" altLang="ja-JP" dirty="0"/>
              <a:t>since 2004, targets men and women aged 20–</a:t>
            </a:r>
            <a:r>
              <a:rPr kumimoji="1" lang="en-US" altLang="ja-JP" dirty="0" smtClean="0"/>
              <a:t>69 </a:t>
            </a:r>
            <a:r>
              <a:rPr kumimoji="1" lang="en-US" altLang="ja-JP" dirty="0"/>
              <a:t>years, with 4005 participants in the first survey. Ishii/Yamada used three years of KHPS income data from 2004 to 2006 to </a:t>
            </a:r>
            <a:r>
              <a:rPr kumimoji="1" lang="en-US" altLang="ja-JP" dirty="0" smtClean="0"/>
              <a:t>analyze </a:t>
            </a:r>
            <a:r>
              <a:rPr kumimoji="1" lang="en-US" altLang="ja-JP" dirty="0"/>
              <a:t>poverty dynamics. Furthermore, </a:t>
            </a:r>
            <a:r>
              <a:rPr kumimoji="1" lang="en-US" altLang="ja-JP" dirty="0" err="1"/>
              <a:t>Ishi</a:t>
            </a:r>
            <a:r>
              <a:rPr kumimoji="1" lang="en-US" altLang="ja-JP" dirty="0"/>
              <a:t> (2010) added data from 2006 to 2008 and analyzed data from late 2000, when the </a:t>
            </a:r>
            <a:r>
              <a:rPr kumimoji="1" lang="en-US" altLang="ja-JP" dirty="0" smtClean="0"/>
              <a:t>persistent poverty </a:t>
            </a:r>
            <a:r>
              <a:rPr kumimoji="1" lang="en-US" altLang="ja-JP" dirty="0"/>
              <a:t>rate generally increased.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67" y="3523812"/>
            <a:ext cx="3924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660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1270000"/>
            <a:ext cx="83439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Official </a:t>
            </a:r>
            <a:r>
              <a:rPr lang="en-US" altLang="ja-JP" sz="2800" dirty="0" smtClean="0"/>
              <a:t>Definition and Measurement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Who is poor ?</a:t>
            </a:r>
            <a:r>
              <a:rPr lang="en-US" altLang="ja-JP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Poverty Dynamics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Poverty Line Studies </a:t>
            </a:r>
            <a:r>
              <a:rPr lang="en-US" altLang="ja-JP" sz="2800" dirty="0"/>
              <a:t> </a:t>
            </a:r>
            <a:r>
              <a:rPr lang="en-US" altLang="ja-JP" dirty="0"/>
              <a:t>(Minimum Cost of Living</a:t>
            </a:r>
            <a:r>
              <a:rPr lang="en-US" altLang="ja-JP" dirty="0" smtClean="0"/>
              <a:t>)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Social </a:t>
            </a:r>
            <a:r>
              <a:rPr kumimoji="1" lang="en-US" altLang="ja-JP" sz="2800" dirty="0" smtClean="0"/>
              <a:t>Exclusion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Policy </a:t>
            </a:r>
            <a:r>
              <a:rPr lang="en-US" altLang="ja-JP" sz="2800" dirty="0" smtClean="0"/>
              <a:t>Responses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195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93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Poverty Line studies  </a:t>
            </a:r>
            <a:r>
              <a:rPr kumimoji="1" lang="en-US" altLang="ja-JP" sz="2400" dirty="0" smtClean="0"/>
              <a:t>(Minimum cost of living)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61" y="1460954"/>
            <a:ext cx="8453139" cy="53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9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Social Exclusion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This </a:t>
            </a:r>
            <a:r>
              <a:rPr lang="en-US" altLang="ja-JP" dirty="0"/>
              <a:t>term drew attention of a few researchers who have tackled with the emergence of homeless people </a:t>
            </a:r>
            <a:r>
              <a:rPr lang="en-US" altLang="ja-JP" dirty="0" smtClean="0"/>
              <a:t>after </a:t>
            </a:r>
            <a:r>
              <a:rPr lang="en-US" altLang="ja-JP" dirty="0"/>
              <a:t>the burst of the bubble </a:t>
            </a:r>
            <a:r>
              <a:rPr lang="en-US" altLang="ja-JP" dirty="0" smtClean="0"/>
              <a:t>economy</a:t>
            </a:r>
          </a:p>
          <a:p>
            <a:endParaRPr lang="en-US" altLang="ja-JP" dirty="0" smtClean="0"/>
          </a:p>
          <a:p>
            <a:r>
              <a:rPr lang="en-US" altLang="ja-JP" dirty="0"/>
              <a:t>Using the concept of social exclusion, researchers traced back to their life histories and found some elements ,such as unstable employment, debt problem, </a:t>
            </a:r>
            <a:r>
              <a:rPr lang="en-US" altLang="ja-JP" dirty="0" smtClean="0"/>
              <a:t>unmarried </a:t>
            </a:r>
            <a:r>
              <a:rPr lang="en-US" altLang="ja-JP" dirty="0"/>
              <a:t>or divorce experiences, low education and experience of living in job related accommodation, to analyze their poverty chain </a:t>
            </a:r>
            <a:r>
              <a:rPr lang="en-US" altLang="ja-JP" dirty="0" smtClean="0"/>
              <a:t>mechanism.</a:t>
            </a:r>
            <a:r>
              <a:rPr lang="ja-JP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66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963" y="533400"/>
            <a:ext cx="8569837" cy="1171178"/>
          </a:xfrm>
        </p:spPr>
        <p:txBody>
          <a:bodyPr>
            <a:normAutofit fontScale="90000"/>
          </a:bodyPr>
          <a:lstStyle/>
          <a:p>
            <a:r>
              <a:rPr kumimoji="1" lang="en-US" altLang="ja-JP" sz="3100" dirty="0" smtClean="0"/>
              <a:t>Figure 11  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200" dirty="0"/>
              <a:t> </a:t>
            </a:r>
            <a:r>
              <a:rPr kumimoji="1" lang="en-US" altLang="ja-JP" sz="2700" dirty="0" smtClean="0"/>
              <a:t>Age distribution of “Net Café refugee”, rough sleeper,</a:t>
            </a:r>
            <a:br>
              <a:rPr kumimoji="1" lang="en-US" altLang="ja-JP" sz="2700" dirty="0" smtClean="0"/>
            </a:br>
            <a:r>
              <a:rPr kumimoji="1" lang="en-US" altLang="ja-JP" sz="2700" dirty="0" smtClean="0"/>
              <a:t>                                                         </a:t>
            </a:r>
            <a:r>
              <a:rPr lang="en-US" altLang="ja-JP" sz="2700" dirty="0" smtClean="0"/>
              <a:t>and unemployed　men</a:t>
            </a:r>
            <a:endParaRPr kumimoji="1" lang="ja-JP" altLang="en-US" sz="27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69" y="2044700"/>
            <a:ext cx="7301833" cy="352024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505200" y="5740400"/>
            <a:ext cx="35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             </a:t>
            </a:r>
            <a:r>
              <a:rPr kumimoji="1" lang="en-US" altLang="ja-JP" dirty="0" err="1" smtClean="0"/>
              <a:t>Source;MHLW</a:t>
            </a:r>
            <a:r>
              <a:rPr kumimoji="1" lang="en-US" altLang="ja-JP" dirty="0" smtClean="0"/>
              <a:t>(2007)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212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ja-JP" sz="2400" dirty="0" smtClean="0"/>
              <a:t>Figure 12  The excluded people　flow back and forth</a:t>
            </a:r>
            <a:br>
              <a:rPr lang="en-US" altLang="ja-JP" sz="2400" dirty="0" smtClean="0"/>
            </a:br>
            <a:r>
              <a:rPr lang="en-US" altLang="ja-JP" sz="2400" dirty="0"/>
              <a:t> </a:t>
            </a:r>
            <a:r>
              <a:rPr lang="en-US" altLang="ja-JP" sz="2400" dirty="0" smtClean="0"/>
              <a:t>between marginalized places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143000"/>
            <a:ext cx="7924800" cy="67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670" y="394240"/>
            <a:ext cx="8229600" cy="661476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Policy Responses 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7929" y="1032938"/>
            <a:ext cx="8320942" cy="5723461"/>
          </a:xfrm>
          <a:noFill/>
        </p:spPr>
        <p:txBody>
          <a:bodyPr>
            <a:no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</a:rPr>
              <a:t>Coalition of the </a:t>
            </a:r>
            <a:r>
              <a:rPr lang="en-US" altLang="ja-JP" sz="1800" b="1" dirty="0">
                <a:solidFill>
                  <a:srgbClr val="FF0000"/>
                </a:solidFill>
              </a:rPr>
              <a:t>Liberal Democratic Party of Japan and New </a:t>
            </a:r>
            <a:r>
              <a:rPr lang="en-US" altLang="ja-JP" sz="1800" b="1" dirty="0" err="1">
                <a:solidFill>
                  <a:srgbClr val="FF0000"/>
                </a:solidFill>
              </a:rPr>
              <a:t>Komeito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ja-JP" sz="1800" b="1" dirty="0" smtClean="0"/>
              <a:t>The </a:t>
            </a:r>
            <a:r>
              <a:rPr kumimoji="1" lang="en-US" altLang="ja-JP" sz="1800" b="1" dirty="0" smtClean="0"/>
              <a:t>1990s:  Local government’s emergency measures to the Homeless</a:t>
            </a:r>
          </a:p>
          <a:p>
            <a:r>
              <a:rPr kumimoji="1" lang="en-US" altLang="ja-JP" sz="1800" b="1" dirty="0" smtClean="0"/>
              <a:t>2002:          The Homeless Act</a:t>
            </a:r>
          </a:p>
          <a:p>
            <a:r>
              <a:rPr lang="en-US" altLang="ja-JP" sz="1800" b="1" dirty="0" smtClean="0"/>
              <a:t>2008~2009: Urgent employment measures to  job seekers</a:t>
            </a:r>
          </a:p>
          <a:p>
            <a:r>
              <a:rPr lang="en-US" altLang="ja-JP" sz="1800" b="1" dirty="0" smtClean="0"/>
              <a:t>                    (vocational training ,livelihood allowance and housing </a:t>
            </a:r>
          </a:p>
          <a:p>
            <a:r>
              <a:rPr lang="en-US" altLang="ja-JP" sz="1800" b="1" dirty="0"/>
              <a:t> </a:t>
            </a:r>
            <a:r>
              <a:rPr lang="en-US" altLang="ja-JP" sz="1800" b="1" dirty="0" smtClean="0"/>
              <a:t>                   allowance during training.)</a:t>
            </a:r>
          </a:p>
          <a:p>
            <a:r>
              <a:rPr kumimoji="1" lang="en-US" altLang="ja-JP" sz="1800" b="1" dirty="0" smtClean="0"/>
              <a:t>                     Entitlement of employment insurance  expanded.</a:t>
            </a:r>
          </a:p>
          <a:p>
            <a:endParaRPr kumimoji="1" lang="en-US" altLang="ja-JP" sz="1800" b="1" dirty="0" smtClean="0"/>
          </a:p>
          <a:p>
            <a:r>
              <a:rPr lang="en-US" altLang="ja-JP" sz="1800" b="1" dirty="0">
                <a:solidFill>
                  <a:srgbClr val="FF0000"/>
                </a:solidFill>
              </a:rPr>
              <a:t>2009 the Democratic Party of Japan </a:t>
            </a:r>
            <a:r>
              <a:rPr kumimoji="1" lang="en-US" altLang="ja-JP" sz="1800" b="1" dirty="0" smtClean="0">
                <a:solidFill>
                  <a:srgbClr val="FF0000"/>
                </a:solidFill>
              </a:rPr>
              <a:t>came into power</a:t>
            </a:r>
            <a:r>
              <a:rPr kumimoji="1" lang="en-US" altLang="ja-JP" sz="1800" b="1" dirty="0" smtClean="0"/>
              <a:t>:</a:t>
            </a:r>
          </a:p>
          <a:p>
            <a:r>
              <a:rPr lang="en-US" altLang="ja-JP" sz="1800" b="1" dirty="0" smtClean="0"/>
              <a:t>                </a:t>
            </a:r>
            <a:r>
              <a:rPr lang="en-US" altLang="ja-JP" sz="1800" b="1" dirty="0" smtClean="0"/>
              <a:t>Universal </a:t>
            </a:r>
            <a:r>
              <a:rPr lang="en-US" altLang="ja-JP" sz="1800" b="1" dirty="0" smtClean="0"/>
              <a:t>Child Allowance(temporary)</a:t>
            </a:r>
          </a:p>
          <a:p>
            <a:r>
              <a:rPr lang="en-US" altLang="ja-JP" sz="1800" b="1" dirty="0" smtClean="0"/>
              <a:t>2010:      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Entitlement of employment insurance  </a:t>
            </a:r>
            <a:r>
              <a:rPr lang="en-US" altLang="ja-JP" sz="1800" b="1" dirty="0" smtClean="0"/>
              <a:t>expanded again.</a:t>
            </a:r>
            <a:r>
              <a:rPr lang="en-US" altLang="ja-JP" sz="1800" b="1" dirty="0"/>
              <a:t>　</a:t>
            </a:r>
            <a:endParaRPr lang="en-US" altLang="ja-JP" sz="1800" b="1" dirty="0" smtClean="0"/>
          </a:p>
          <a:p>
            <a:r>
              <a:rPr lang="en-US" altLang="ja-JP" sz="1800" b="1" dirty="0"/>
              <a:t> </a:t>
            </a:r>
            <a:r>
              <a:rPr lang="en-US" altLang="ja-JP" sz="1800" b="1" dirty="0" smtClean="0"/>
              <a:t>               The minimum wage Act revised                                                  </a:t>
            </a:r>
          </a:p>
          <a:p>
            <a:pPr marL="0" indent="0">
              <a:buNone/>
            </a:pPr>
            <a:r>
              <a:rPr lang="en-US" altLang="ja-JP" sz="1800" b="1" dirty="0" smtClean="0"/>
              <a:t>                                  (more attention to  </a:t>
            </a:r>
            <a:r>
              <a:rPr lang="en-US" altLang="ja-JP" sz="1800" b="1" dirty="0"/>
              <a:t>minimum  </a:t>
            </a:r>
            <a:r>
              <a:rPr lang="en-US" altLang="ja-JP" sz="1800" b="1" dirty="0" smtClean="0"/>
              <a:t>standards </a:t>
            </a:r>
            <a:r>
              <a:rPr lang="en-US" altLang="ja-JP" sz="1800" b="1" dirty="0"/>
              <a:t>of living)</a:t>
            </a:r>
            <a:r>
              <a:rPr lang="en-US" altLang="ja-JP" sz="1800" b="1" dirty="0" smtClean="0"/>
              <a:t>　　　    </a:t>
            </a:r>
          </a:p>
          <a:p>
            <a:r>
              <a:rPr lang="en-US" altLang="ja-JP" sz="1800" b="1" dirty="0"/>
              <a:t> </a:t>
            </a:r>
            <a:r>
              <a:rPr lang="en-US" altLang="ja-JP" sz="1800" b="1" dirty="0" smtClean="0"/>
              <a:t>               Personal Support Service model project started</a:t>
            </a:r>
          </a:p>
          <a:p>
            <a:r>
              <a:rPr kumimoji="1" lang="en-US" altLang="ja-JP" sz="1800" b="1" dirty="0" smtClean="0"/>
              <a:t>2011 :      </a:t>
            </a:r>
            <a:r>
              <a:rPr lang="en-US" altLang="ja-JP" sz="1800" b="1" dirty="0" smtClean="0"/>
              <a:t>Employment </a:t>
            </a:r>
            <a:r>
              <a:rPr lang="en-US" altLang="ja-JP" sz="1800" b="1" dirty="0"/>
              <a:t>insurance </a:t>
            </a:r>
            <a:r>
              <a:rPr lang="en-US" altLang="ja-JP" sz="1800" b="1" dirty="0" smtClean="0"/>
              <a:t>revised(expansion of basic benefit)</a:t>
            </a:r>
            <a:endParaRPr kumimoji="1" lang="en-US" altLang="ja-JP" sz="1800" b="1" dirty="0" smtClean="0"/>
          </a:p>
          <a:p>
            <a:r>
              <a:rPr lang="en-US" altLang="ja-JP" sz="1800" b="1" dirty="0" smtClean="0"/>
              <a:t>           </a:t>
            </a:r>
            <a:r>
              <a:rPr kumimoji="1" lang="en-US" altLang="ja-JP" sz="1800" b="1" dirty="0" smtClean="0"/>
              <a:t>     Job-seekers Support Act=second safety-net</a:t>
            </a:r>
          </a:p>
          <a:p>
            <a:r>
              <a:rPr lang="en-US" altLang="ja-JP" sz="1800" b="1" dirty="0"/>
              <a:t> </a:t>
            </a:r>
            <a:r>
              <a:rPr lang="en-US" altLang="ja-JP" sz="1800" b="1" dirty="0" smtClean="0"/>
              <a:t>                Entitlement </a:t>
            </a:r>
            <a:r>
              <a:rPr lang="en-US" altLang="ja-JP" sz="1800" b="1" dirty="0"/>
              <a:t>of </a:t>
            </a:r>
            <a:r>
              <a:rPr lang="en-US" altLang="ja-JP" sz="1800" b="1" dirty="0" smtClean="0"/>
              <a:t>pension </a:t>
            </a:r>
            <a:r>
              <a:rPr lang="en-US" altLang="ja-JP" sz="1800" b="1" dirty="0"/>
              <a:t>insurance  expanded </a:t>
            </a:r>
            <a:endParaRPr kumimoji="1" lang="en-US" altLang="ja-JP" sz="1800" b="1" dirty="0" smtClean="0"/>
          </a:p>
          <a:p>
            <a:r>
              <a:rPr lang="en-US" altLang="ja-JP" sz="1800" b="1" dirty="0"/>
              <a:t> </a:t>
            </a:r>
            <a:r>
              <a:rPr lang="en-US" altLang="ja-JP" sz="1800" b="1" dirty="0" smtClean="0"/>
              <a:t> </a:t>
            </a:r>
            <a:endParaRPr kumimoji="1" lang="en-US" altLang="ja-JP" sz="1800" b="1" dirty="0" smtClean="0"/>
          </a:p>
          <a:p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9313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Figure13  Multi-layered safety-net (ideal　)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2667" y="2242596"/>
            <a:ext cx="6031949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First safety-net  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expansion</a:t>
            </a:r>
            <a:r>
              <a:rPr kumimoji="1" lang="ja-JP" altLang="en-US" sz="2800" dirty="0" smtClean="0"/>
              <a:t>）</a:t>
            </a:r>
            <a:r>
              <a:rPr kumimoji="1" lang="en-US" altLang="ja-JP" sz="2800" dirty="0" smtClean="0"/>
              <a:t>:    </a:t>
            </a: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                Social Insurance syste</a:t>
            </a:r>
            <a:r>
              <a:rPr kumimoji="1" lang="en-US" altLang="ja-JP" sz="2800" dirty="0"/>
              <a:t>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2667" y="3392443"/>
            <a:ext cx="4110414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Second safety-net :</a:t>
            </a:r>
          </a:p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new created )</a:t>
            </a:r>
          </a:p>
          <a:p>
            <a:r>
              <a:rPr kumimoji="1" lang="en-US" altLang="ja-JP" sz="2400" dirty="0" smtClean="0"/>
              <a:t>Job Seekers Support Act</a:t>
            </a:r>
          </a:p>
          <a:p>
            <a:r>
              <a:rPr kumimoji="1" lang="en-US" altLang="ja-JP" sz="2400" dirty="0" smtClean="0"/>
              <a:t>Housing allowance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80044" y="3392443"/>
            <a:ext cx="1587355" cy="1200328"/>
          </a:xfrm>
          <a:prstGeom prst="rect">
            <a:avLst/>
          </a:prstGeom>
          <a:solidFill>
            <a:srgbClr val="BACC82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Personal support service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06096" y="5278557"/>
            <a:ext cx="3575726" cy="120032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Last safety- net:      </a:t>
            </a: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reduced)                     the </a:t>
            </a:r>
            <a:r>
              <a:rPr kumimoji="1" lang="en-US" altLang="ja-JP" sz="2400" dirty="0" err="1" smtClean="0"/>
              <a:t>Seikatsu-hogo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52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対角する 2 つの角を切り取った四角形 2"/>
          <p:cNvSpPr/>
          <p:nvPr/>
        </p:nvSpPr>
        <p:spPr>
          <a:xfrm>
            <a:off x="4043578" y="3392443"/>
            <a:ext cx="3325091" cy="2005384"/>
          </a:xfrm>
          <a:prstGeom prst="snip2Diag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Figure 14  Multi-layered safety-net (reality　)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2667" y="2242596"/>
            <a:ext cx="6031949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First safety-net  :    </a:t>
            </a: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                Social Insurance syste</a:t>
            </a:r>
            <a:r>
              <a:rPr kumimoji="1" lang="en-US" altLang="ja-JP" sz="2800" dirty="0"/>
              <a:t>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2668" y="3392443"/>
            <a:ext cx="2205588" cy="23083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Second safety-net:</a:t>
            </a:r>
          </a:p>
          <a:p>
            <a:r>
              <a:rPr kumimoji="1" lang="en-US" altLang="ja-JP" sz="2400" dirty="0" smtClean="0"/>
              <a:t>Job Seekers support Act</a:t>
            </a:r>
          </a:p>
          <a:p>
            <a:r>
              <a:rPr kumimoji="1" lang="en-US" altLang="ja-JP" sz="2400" dirty="0" smtClean="0"/>
              <a:t>Housing allowance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9896" y="4933488"/>
            <a:ext cx="1587355" cy="1200328"/>
          </a:xfrm>
          <a:prstGeom prst="rect">
            <a:avLst/>
          </a:prstGeom>
          <a:solidFill>
            <a:srgbClr val="BACC82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Personal support service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7251" y="3917381"/>
            <a:ext cx="3191418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Last safety- net:      the </a:t>
            </a:r>
            <a:r>
              <a:rPr kumimoji="1" lang="en-US" altLang="ja-JP" sz="2400" dirty="0" err="1" smtClean="0"/>
              <a:t>Seikatsu-hogo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795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 the third period , poverty </a:t>
            </a:r>
            <a:r>
              <a:rPr lang="en-US" altLang="ja-JP" dirty="0"/>
              <a:t>started to capture the public </a:t>
            </a:r>
            <a:r>
              <a:rPr lang="en-US" altLang="ja-JP" dirty="0" smtClean="0"/>
              <a:t>attention.</a:t>
            </a:r>
            <a:endParaRPr lang="en-US" altLang="ja-JP" dirty="0" smtClean="0"/>
          </a:p>
          <a:p>
            <a:r>
              <a:rPr lang="en-US" altLang="ja-JP" dirty="0"/>
              <a:t>Studies of poverty and social exclusion began to flourish .</a:t>
            </a:r>
            <a:endParaRPr lang="en-US" altLang="ja-JP" dirty="0" smtClean="0"/>
          </a:p>
          <a:p>
            <a:r>
              <a:rPr lang="en-US" altLang="ja-JP" dirty="0"/>
              <a:t>The Japanese government also started to regard poverty  as one of the political </a:t>
            </a:r>
            <a:r>
              <a:rPr lang="en-US" altLang="ja-JP" dirty="0" smtClean="0"/>
              <a:t>agenda</a:t>
            </a:r>
            <a:r>
              <a:rPr lang="en-US" altLang="ja-JP" dirty="0" smtClean="0"/>
              <a:t>.</a:t>
            </a:r>
            <a:endParaRPr lang="en-US" altLang="ja-JP" dirty="0" smtClean="0"/>
          </a:p>
          <a:p>
            <a:r>
              <a:rPr lang="en-US" altLang="ja-JP" dirty="0" smtClean="0"/>
              <a:t>More comprehensive approach </a:t>
            </a:r>
            <a:r>
              <a:rPr lang="en-US" altLang="ja-JP" dirty="0" smtClean="0"/>
              <a:t>is proposed to tackle with current working poor.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>
                <a:solidFill>
                  <a:srgbClr val="FF0000"/>
                </a:solidFill>
              </a:rPr>
              <a:t>Nevertheless, under the severe financial restriction, </a:t>
            </a:r>
            <a:r>
              <a:rPr lang="en-US" altLang="ja-JP" dirty="0" smtClean="0">
                <a:solidFill>
                  <a:srgbClr val="FF0000"/>
                </a:solidFill>
              </a:rPr>
              <a:t>  it </a:t>
            </a:r>
            <a:r>
              <a:rPr lang="en-US" altLang="ja-JP" dirty="0">
                <a:solidFill>
                  <a:srgbClr val="FF0000"/>
                </a:solidFill>
              </a:rPr>
              <a:t>seems difficult to expand the multi-layered safety net  further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5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38097"/>
            <a:ext cx="8229600" cy="689147"/>
          </a:xfrm>
        </p:spPr>
        <p:txBody>
          <a:bodyPr>
            <a:noAutofit/>
          </a:bodyPr>
          <a:lstStyle/>
          <a:p>
            <a:r>
              <a:rPr lang="en-US" altLang="ja-JP" sz="2000" dirty="0" smtClean="0"/>
              <a:t>Figure1   </a:t>
            </a:r>
            <a:r>
              <a:rPr lang="en-US" altLang="ja-JP" sz="2000" dirty="0"/>
              <a:t>The transition of the </a:t>
            </a:r>
            <a:r>
              <a:rPr lang="en-US" altLang="ja-JP" sz="2000" i="1" dirty="0" err="1" smtClean="0"/>
              <a:t>Seikatsu</a:t>
            </a:r>
            <a:r>
              <a:rPr lang="en-US" altLang="ja-JP" sz="2000" i="1" dirty="0" err="1"/>
              <a:t>-hogo</a:t>
            </a:r>
            <a:r>
              <a:rPr lang="en-US" altLang="ja-JP" sz="2000" i="1" dirty="0"/>
              <a:t> </a:t>
            </a:r>
            <a:r>
              <a:rPr lang="en-US" altLang="ja-JP" sz="2000" dirty="0"/>
              <a:t>recipients and </a:t>
            </a:r>
            <a:r>
              <a:rPr lang="en-US" altLang="ja-JP" sz="2000" dirty="0" smtClean="0"/>
              <a:t>the </a:t>
            </a:r>
            <a:r>
              <a:rPr lang="en-US" altLang="ja-JP" sz="2000" i="1" dirty="0" err="1" smtClean="0"/>
              <a:t>Hogo</a:t>
            </a:r>
            <a:r>
              <a:rPr lang="en-US" altLang="ja-JP" sz="2000" dirty="0" smtClean="0"/>
              <a:t>-rate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3" y="1127244"/>
            <a:ext cx="8853237" cy="55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21" y="2726333"/>
            <a:ext cx="5105400" cy="32639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73100" y="4594796"/>
            <a:ext cx="283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Homeless people’s     </a:t>
            </a:r>
            <a:r>
              <a:rPr kumimoji="1" lang="ro-RO" altLang="ja-JP" dirty="0"/>
              <a:t> cardboard box</a:t>
            </a:r>
            <a:r>
              <a:rPr kumimoji="1" lang="en-US" altLang="ja-JP" dirty="0" smtClean="0"/>
              <a:t> houses 　　　　　→</a:t>
            </a:r>
            <a:r>
              <a:rPr kumimoji="1" lang="en-US" altLang="ja-JP" dirty="0" err="1" smtClean="0"/>
              <a:t>Sinjyuku</a:t>
            </a:r>
            <a:r>
              <a:rPr kumimoji="1" lang="en-US" altLang="ja-JP" dirty="0" smtClean="0"/>
              <a:t>  station 1995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7400" y="673100"/>
            <a:ext cx="313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←　Homeless people’s 　</a:t>
            </a:r>
          </a:p>
          <a:p>
            <a:r>
              <a:rPr kumimoji="1" lang="en-US" altLang="ja-JP" dirty="0"/>
              <a:t>　</a:t>
            </a:r>
            <a:r>
              <a:rPr kumimoji="1" lang="en-US" altLang="ja-JP" dirty="0" smtClean="0"/>
              <a:t>　　Temporary shed　</a:t>
            </a:r>
            <a:r>
              <a:rPr kumimoji="1" lang="en-US" altLang="ja-JP" dirty="0" err="1" smtClean="0"/>
              <a:t>Ochanomizu</a:t>
            </a:r>
            <a:r>
              <a:rPr kumimoji="1" lang="en-US" altLang="ja-JP" dirty="0" smtClean="0"/>
              <a:t>-Station  in 1952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1" y="398363"/>
            <a:ext cx="3594100" cy="21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0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7388"/>
            <a:ext cx="8229600" cy="86495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Official definition of poverty 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12858"/>
            <a:ext cx="8229600" cy="564514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In </a:t>
            </a:r>
            <a:r>
              <a:rPr lang="en-US" altLang="ja-JP" dirty="0"/>
              <a:t>the 1957 Annual Report on Health and </a:t>
            </a:r>
            <a:r>
              <a:rPr lang="en-US" altLang="ja-JP" dirty="0" smtClean="0"/>
              <a:t>Welfare,</a:t>
            </a:r>
          </a:p>
          <a:p>
            <a:pPr marL="0" indent="0">
              <a:buNone/>
            </a:pPr>
            <a:r>
              <a:rPr lang="en-US" altLang="ja-JP" dirty="0" smtClean="0"/>
              <a:t>  poverty </a:t>
            </a:r>
            <a:r>
              <a:rPr lang="en-US" altLang="ja-JP" dirty="0"/>
              <a:t>is defined as a state in which ‘one cannot secure 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the </a:t>
            </a:r>
            <a:r>
              <a:rPr lang="en-US" altLang="ja-JP" dirty="0"/>
              <a:t>minimum cost of living’. </a:t>
            </a:r>
            <a:endParaRPr lang="en-US" altLang="ja-JP" dirty="0" smtClean="0"/>
          </a:p>
          <a:p>
            <a:r>
              <a:rPr lang="en-US" altLang="ja-JP" dirty="0" smtClean="0"/>
              <a:t>Two </a:t>
            </a:r>
            <a:r>
              <a:rPr lang="en-US" altLang="ja-JP" dirty="0"/>
              <a:t>standards are used </a:t>
            </a:r>
            <a:r>
              <a:rPr lang="en-US" altLang="ja-JP" dirty="0" smtClean="0"/>
              <a:t>as the </a:t>
            </a:r>
            <a:r>
              <a:rPr lang="en-US" altLang="ja-JP" dirty="0"/>
              <a:t>minimum cost of living</a:t>
            </a:r>
            <a:r>
              <a:rPr lang="en-US" altLang="ja-JP" dirty="0" smtClean="0"/>
              <a:t>:                      </a:t>
            </a:r>
          </a:p>
          <a:p>
            <a:r>
              <a:rPr lang="en-US" altLang="ja-JP" dirty="0" smtClean="0"/>
              <a:t>(1) </a:t>
            </a:r>
            <a:r>
              <a:rPr lang="en-US" altLang="ja-JP" u="sng" dirty="0" smtClean="0"/>
              <a:t>minimum wage </a:t>
            </a:r>
            <a:r>
              <a:rPr lang="en-US" altLang="ja-JP" dirty="0" smtClean="0"/>
              <a:t>;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the </a:t>
            </a:r>
            <a:r>
              <a:rPr lang="en-US" altLang="ja-JP" dirty="0"/>
              <a:t>minimum standard of living </a:t>
            </a:r>
            <a:r>
              <a:rPr lang="en-US" altLang="ja-JP" dirty="0" smtClean="0"/>
              <a:t>of </a:t>
            </a:r>
            <a:r>
              <a:rPr lang="en-US" altLang="ja-JP" u="sng" dirty="0" smtClean="0"/>
              <a:t>workers.</a:t>
            </a:r>
          </a:p>
          <a:p>
            <a:pPr marL="0" indent="0">
              <a:buNone/>
            </a:pPr>
            <a:r>
              <a:rPr lang="en-US" altLang="ja-JP" dirty="0" smtClean="0"/>
              <a:t>  (2)</a:t>
            </a:r>
            <a:r>
              <a:rPr lang="en-US" altLang="ja-JP" u="sng" dirty="0" smtClean="0"/>
              <a:t>social </a:t>
            </a:r>
            <a:r>
              <a:rPr lang="en-US" altLang="ja-JP" u="sng" dirty="0"/>
              <a:t>assistance </a:t>
            </a:r>
            <a:r>
              <a:rPr lang="en-US" altLang="ja-JP" dirty="0" smtClean="0"/>
              <a:t>level ;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the </a:t>
            </a:r>
            <a:r>
              <a:rPr lang="en-US" altLang="ja-JP" dirty="0"/>
              <a:t>minimum </a:t>
            </a:r>
            <a:r>
              <a:rPr lang="en-US" altLang="ja-JP" dirty="0" smtClean="0"/>
              <a:t> standard </a:t>
            </a:r>
            <a:r>
              <a:rPr lang="en-US" altLang="ja-JP" dirty="0"/>
              <a:t>of living of </a:t>
            </a:r>
            <a:r>
              <a:rPr lang="en-US" altLang="ja-JP" dirty="0" smtClean="0"/>
              <a:t> </a:t>
            </a:r>
            <a:r>
              <a:rPr lang="en-US" altLang="ja-JP" u="sng" dirty="0" smtClean="0"/>
              <a:t>non</a:t>
            </a:r>
            <a:r>
              <a:rPr lang="en-US" altLang="ja-JP" u="sng" dirty="0"/>
              <a:t>-working consumers 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ja-JP" altLang="en-US" u="sng" dirty="0" smtClean="0"/>
              <a:t>・</a:t>
            </a:r>
            <a:r>
              <a:rPr lang="en-US" altLang="ja-JP" dirty="0"/>
              <a:t>The Minimum Wage Act was adopted </a:t>
            </a:r>
            <a:r>
              <a:rPr lang="en-US" altLang="ja-JP" u="sng" dirty="0" smtClean="0"/>
              <a:t> </a:t>
            </a:r>
            <a:r>
              <a:rPr lang="en-US" altLang="ja-JP" dirty="0" smtClean="0"/>
              <a:t>in </a:t>
            </a:r>
            <a:r>
              <a:rPr lang="en-US" altLang="ja-JP" dirty="0"/>
              <a:t>1959 </a:t>
            </a:r>
            <a:r>
              <a:rPr lang="en-US" altLang="ja-JP" dirty="0" smtClean="0"/>
              <a:t>,</a:t>
            </a:r>
          </a:p>
          <a:p>
            <a:pPr marL="0" indent="0">
              <a:buNone/>
            </a:pPr>
            <a:r>
              <a:rPr lang="en-US" altLang="ja-JP" dirty="0"/>
              <a:t>and is determined by </a:t>
            </a:r>
            <a:r>
              <a:rPr lang="en-US" altLang="ja-JP" dirty="0" smtClean="0"/>
              <a:t>considering </a:t>
            </a:r>
            <a:r>
              <a:rPr lang="en-US" altLang="ja-JP" dirty="0"/>
              <a:t>not only the minimum standard of living of workers but also the </a:t>
            </a:r>
            <a:r>
              <a:rPr lang="en-US" altLang="ja-JP" u="sng" dirty="0"/>
              <a:t>market wages and employers’ payment capability</a:t>
            </a:r>
            <a:r>
              <a:rPr lang="en-US" altLang="ja-JP" dirty="0"/>
              <a:t>. Hence, the minimum wage in some regions was </a:t>
            </a:r>
            <a:r>
              <a:rPr lang="en-US" altLang="ja-JP" dirty="0" smtClean="0"/>
              <a:t>often below </a:t>
            </a:r>
            <a:r>
              <a:rPr lang="en-US" altLang="ja-JP" dirty="0"/>
              <a:t>the social assistance level</a:t>
            </a:r>
            <a:r>
              <a:rPr lang="en-US" altLang="ja-JP" u="sng" dirty="0" smtClean="0"/>
              <a:t>.</a:t>
            </a:r>
          </a:p>
          <a:p>
            <a:pPr marL="0" indent="0">
              <a:buNone/>
            </a:pPr>
            <a:endParaRPr lang="en-US" altLang="ja-JP" u="sng" dirty="0" smtClean="0"/>
          </a:p>
          <a:p>
            <a:pPr marL="0" indent="0">
              <a:buNone/>
            </a:pPr>
            <a:r>
              <a:rPr lang="en-US" altLang="ja-JP" u="sng" dirty="0" smtClean="0">
                <a:solidFill>
                  <a:srgbClr val="FF0000"/>
                </a:solidFill>
              </a:rPr>
              <a:t>This </a:t>
            </a:r>
            <a:r>
              <a:rPr lang="en-US" altLang="ja-JP" u="sng" dirty="0">
                <a:solidFill>
                  <a:srgbClr val="FF0000"/>
                </a:solidFill>
              </a:rPr>
              <a:t>left the social assistance level </a:t>
            </a:r>
            <a:r>
              <a:rPr lang="en-US" altLang="ja-JP" u="sng" dirty="0" smtClean="0">
                <a:solidFill>
                  <a:srgbClr val="FF0000"/>
                </a:solidFill>
              </a:rPr>
              <a:t>is </a:t>
            </a:r>
            <a:r>
              <a:rPr lang="en-US" altLang="ja-JP" u="sng" dirty="0">
                <a:solidFill>
                  <a:srgbClr val="FF0000"/>
                </a:solidFill>
              </a:rPr>
              <a:t>the only actual poverty </a:t>
            </a:r>
            <a:r>
              <a:rPr lang="en-US" altLang="ja-JP" u="sng" dirty="0" smtClean="0">
                <a:solidFill>
                  <a:srgbClr val="FF0000"/>
                </a:solidFill>
              </a:rPr>
              <a:t>standard.</a:t>
            </a:r>
          </a:p>
          <a:p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64936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458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>DPJ government provided relative poverty rate and take-up rate of the </a:t>
            </a:r>
            <a:r>
              <a:rPr kumimoji="1" lang="en-US" altLang="ja-JP" sz="2800" i="1" dirty="0" err="1" smtClean="0"/>
              <a:t>Seikatsu-hogo</a:t>
            </a:r>
            <a:endParaRPr kumimoji="1" lang="ja-JP" altLang="en-US" sz="2800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261734" cy="48768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000" dirty="0" smtClean="0"/>
              <a:t>The </a:t>
            </a:r>
            <a:r>
              <a:rPr lang="en-US" altLang="ja-JP" sz="2000" dirty="0"/>
              <a:t>social assistance level was determined by calculating the minimum cost of living by using the minimum basket –of- goods approach</a:t>
            </a:r>
            <a:r>
              <a:rPr lang="en-US" altLang="ja-JP" sz="2000" dirty="0" smtClean="0"/>
              <a:t>.                       </a:t>
            </a:r>
            <a:r>
              <a:rPr lang="en-US" altLang="ja-JP" sz="2000" dirty="0"/>
              <a:t>This level was repeatedly amended from 1965 for closing the gap with ordinary households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I</a:t>
            </a:r>
            <a:r>
              <a:rPr lang="en-US" altLang="ja-JP" sz="2000" dirty="0" smtClean="0"/>
              <a:t>n </a:t>
            </a:r>
            <a:r>
              <a:rPr lang="en-US" altLang="ja-JP" sz="2000" dirty="0"/>
              <a:t>1984, the assistance level was approximately 60% of the consumption level of the ordinary households, and this level has been maintained to date.</a:t>
            </a:r>
          </a:p>
          <a:p>
            <a:r>
              <a:rPr lang="en-US" altLang="ja-JP" sz="2000" dirty="0" smtClean="0"/>
              <a:t>Only a </a:t>
            </a:r>
            <a:r>
              <a:rPr lang="en-US" altLang="ja-JP" sz="2000" dirty="0"/>
              <a:t>few studies have tried to measure poverty using the social assistance level or comprehend the social assistance take-up </a:t>
            </a:r>
            <a:r>
              <a:rPr lang="en-US" altLang="ja-JP" sz="2000" dirty="0" smtClean="0"/>
              <a:t>rate.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The </a:t>
            </a:r>
            <a:r>
              <a:rPr lang="en-US" altLang="ja-JP" sz="2000" dirty="0" smtClean="0"/>
              <a:t>DPJ calculated </a:t>
            </a:r>
            <a:r>
              <a:rPr lang="en-US" altLang="ja-JP" sz="2000" dirty="0"/>
              <a:t>the relative poverty rate </a:t>
            </a:r>
            <a:r>
              <a:rPr lang="en-US" altLang="ja-JP" sz="2000" dirty="0" smtClean="0"/>
              <a:t>by </a:t>
            </a:r>
            <a:r>
              <a:rPr lang="en-US" altLang="ja-JP" sz="2000" dirty="0"/>
              <a:t>50% of the median equivalent income. </a:t>
            </a:r>
            <a:endParaRPr lang="en-US" altLang="ja-JP" sz="2000" dirty="0" smtClean="0"/>
          </a:p>
          <a:p>
            <a:r>
              <a:rPr lang="en-US" altLang="ja-JP" sz="2000" dirty="0" smtClean="0"/>
              <a:t>It </a:t>
            </a:r>
            <a:r>
              <a:rPr lang="en-US" altLang="ja-JP" sz="2000" dirty="0"/>
              <a:t>is unclear whether </a:t>
            </a:r>
            <a:r>
              <a:rPr lang="en-US" altLang="ja-JP" sz="2000" dirty="0" smtClean="0"/>
              <a:t>this </a:t>
            </a:r>
            <a:r>
              <a:rPr lang="en-US" altLang="ja-JP" sz="2000" dirty="0"/>
              <a:t>relative poverty </a:t>
            </a:r>
            <a:r>
              <a:rPr lang="en-US" altLang="ja-JP" sz="2000" dirty="0" smtClean="0"/>
              <a:t>rate 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is </a:t>
            </a:r>
            <a:r>
              <a:rPr lang="en-US" altLang="ja-JP" sz="2000" dirty="0"/>
              <a:t>the official </a:t>
            </a:r>
            <a:r>
              <a:rPr lang="en-US" altLang="ja-JP" sz="2000" dirty="0" smtClean="0"/>
              <a:t> new poverty </a:t>
            </a:r>
            <a:r>
              <a:rPr lang="en-US" altLang="ja-JP" sz="2000" dirty="0"/>
              <a:t>rate or not.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r>
              <a:rPr lang="en-US" altLang="ja-JP" sz="2000" dirty="0" smtClean="0"/>
              <a:t>The </a:t>
            </a:r>
            <a:r>
              <a:rPr lang="en-US" altLang="ja-JP" sz="2000" dirty="0"/>
              <a:t>government </a:t>
            </a:r>
            <a:r>
              <a:rPr lang="en-US" altLang="ja-JP" sz="2000" dirty="0" smtClean="0"/>
              <a:t>also announced </a:t>
            </a:r>
            <a:r>
              <a:rPr lang="en-US" altLang="ja-JP" sz="2000" dirty="0"/>
              <a:t>the take-up rate and </a:t>
            </a:r>
            <a:r>
              <a:rPr lang="en-US" altLang="ja-JP" sz="2000" dirty="0" smtClean="0"/>
              <a:t>poverty measurement </a:t>
            </a:r>
            <a:r>
              <a:rPr lang="en-US" altLang="ja-JP" sz="2000" dirty="0"/>
              <a:t>using the social assistance level as the poverty </a:t>
            </a:r>
            <a:r>
              <a:rPr lang="en-US" altLang="ja-JP" sz="2000" dirty="0" smtClean="0"/>
              <a:t>line in 2010.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144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800" dirty="0" smtClean="0"/>
              <a:t>Figure2  The Transition of Poverty </a:t>
            </a:r>
            <a:r>
              <a:rPr lang="en-US" altLang="ja-JP" sz="2800" dirty="0"/>
              <a:t>rate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　　　　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(50% of median income level)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/>
              <a:t> </a:t>
            </a:r>
            <a:r>
              <a:rPr lang="en-US" altLang="ja-JP" sz="2800" dirty="0" smtClean="0"/>
              <a:t>                                          </a:t>
            </a:r>
            <a:r>
              <a:rPr lang="en-US" altLang="ja-JP" sz="2000" dirty="0" smtClean="0"/>
              <a:t>Comprehensive </a:t>
            </a:r>
            <a:r>
              <a:rPr lang="en-US" altLang="ja-JP" sz="2000" dirty="0"/>
              <a:t>Survey of Living </a:t>
            </a:r>
            <a:r>
              <a:rPr lang="en-US" altLang="ja-JP" sz="2000" dirty="0" smtClean="0"/>
              <a:t>Conditions 2010 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3302000"/>
            <a:ext cx="3606800" cy="2413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5" y="1711988"/>
            <a:ext cx="4205088" cy="35767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533" y="3644239"/>
            <a:ext cx="4559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3399"/>
            <a:ext cx="9144000" cy="1335829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Table 1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/>
              <a:t> </a:t>
            </a:r>
            <a:r>
              <a:rPr lang="en-US" altLang="ja-JP" sz="2800" dirty="0" smtClean="0"/>
              <a:t>T</a:t>
            </a:r>
            <a:r>
              <a:rPr lang="en-US" altLang="ja-JP" sz="2400" dirty="0" smtClean="0"/>
              <a:t>he rate of low income households  under </a:t>
            </a:r>
            <a:r>
              <a:rPr lang="en-US" altLang="ja-JP" sz="2400" dirty="0" err="1" smtClean="0"/>
              <a:t>theSeikatsu-hogo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standard </a:t>
            </a:r>
            <a:r>
              <a:rPr lang="en-US" altLang="ja-JP" sz="2400" dirty="0" smtClean="0"/>
              <a:t>and take-up rate of </a:t>
            </a:r>
            <a:r>
              <a:rPr lang="en-US" altLang="ja-JP" sz="2400" i="1" dirty="0" smtClean="0"/>
              <a:t>the </a:t>
            </a:r>
            <a:r>
              <a:rPr lang="en-US" altLang="ja-JP" sz="2400" i="1" dirty="0" err="1" smtClean="0"/>
              <a:t>Seikatsu-hogo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09268"/>
            <a:ext cx="7620000" cy="34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93666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smtClean="0"/>
              <a:t>Figure 3    Researcher’s measurements</a:t>
            </a:r>
            <a:endParaRPr kumimoji="1" lang="ja-JP" altLang="en-US" sz="3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0751"/>
            <a:ext cx="8001790" cy="34450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88367"/>
            <a:ext cx="9144000" cy="20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インスピレーション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プラザ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2712</TotalTime>
  <Words>1047</Words>
  <Application>Microsoft Macintosh PowerPoint</Application>
  <PresentationFormat>画面に合わせる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クラリティ</vt:lpstr>
      <vt:lpstr>  UK-Japan State of the Art Measurement of Poverty Seminar　　　　　　　　　　　　　　　　　　　　　　　IPSS, Tokyo，Jan.6　2012 Poverty and Social Exclusion        in  Japan   —An Overview from the 1990s                and Recent Policy Responses</vt:lpstr>
      <vt:lpstr>Contents</vt:lpstr>
      <vt:lpstr>Figure1   The transition of the Seikatsu-hogo recipients and the Hogo-rate</vt:lpstr>
      <vt:lpstr>PowerPoint プレゼンテーション</vt:lpstr>
      <vt:lpstr>Official definition of poverty  </vt:lpstr>
      <vt:lpstr>DPJ government provided relative poverty rate and take-up rate of the Seikatsu-hogo</vt:lpstr>
      <vt:lpstr>Figure2  The Transition of Poverty rate  　　　　　 (50% of median income level)                                             Comprehensive Survey of Living Conditions 2010 </vt:lpstr>
      <vt:lpstr>Table 1   The rate of low income households  under theSeikatsu-hogo standard and take-up rate of the Seikatsu-hogo</vt:lpstr>
      <vt:lpstr>Figure 3    Researcher’s measurements</vt:lpstr>
      <vt:lpstr>Figure 4 Poverty rate by Age and Sex                                     1995 and 2010    individual base </vt:lpstr>
      <vt:lpstr>Figure 5  poverty rate by Marital status                                                      1995 and 2007</vt:lpstr>
      <vt:lpstr>Figure 6  Poverty rate by household type         working age(20〜64)      2007 and 2010    individual base</vt:lpstr>
      <vt:lpstr>Figure 7 Poverty rate by household type                   ( elderly)   2007 and 2010  individual base</vt:lpstr>
      <vt:lpstr>Figure 8  Poverty rate by education level and age group                                                        2010</vt:lpstr>
      <vt:lpstr>Figure 9 Poverty rate by Employment status                                                                                               2007 individual base</vt:lpstr>
      <vt:lpstr>Characteristics of recent poverty</vt:lpstr>
      <vt:lpstr>Poverty Dynamics Studies</vt:lpstr>
      <vt:lpstr>Women and poverty Experience</vt:lpstr>
      <vt:lpstr>Ishii/Yamada’s Analysis</vt:lpstr>
      <vt:lpstr>Poverty Line studies  (Minimum cost of living)</vt:lpstr>
      <vt:lpstr>Social Exclusion</vt:lpstr>
      <vt:lpstr>Figure 11    Age distribution of “Net Café refugee”, rough sleeper,                                                          and unemployed　men</vt:lpstr>
      <vt:lpstr>Figure 12  The excluded people　flow back and forth  between marginalized places</vt:lpstr>
      <vt:lpstr>Policy Responses </vt:lpstr>
      <vt:lpstr>Figure13  Multi-layered safety-net (ideal　)</vt:lpstr>
      <vt:lpstr>Figure 14  Multi-layered safety-net (reality　)</vt:lpstr>
      <vt:lpstr>Conclusion</vt:lpstr>
    </vt:vector>
  </TitlesOfParts>
  <Company>日本女子大学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                           in recent Japan 　　　            facts and Studies</dc:title>
  <dc:creator>岩田 正美</dc:creator>
  <cp:lastModifiedBy>岩田 正美</cp:lastModifiedBy>
  <cp:revision>118</cp:revision>
  <dcterms:created xsi:type="dcterms:W3CDTF">2011-10-15T02:18:40Z</dcterms:created>
  <dcterms:modified xsi:type="dcterms:W3CDTF">2012-01-03T05:50:29Z</dcterms:modified>
</cp:coreProperties>
</file>